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76" r:id="rId6"/>
    <p:sldId id="267" r:id="rId7"/>
    <p:sldId id="279" r:id="rId8"/>
    <p:sldId id="292" r:id="rId9"/>
    <p:sldId id="260" r:id="rId10"/>
    <p:sldId id="293" r:id="rId11"/>
    <p:sldId id="294" r:id="rId12"/>
    <p:sldId id="308" r:id="rId13"/>
    <p:sldId id="309" r:id="rId14"/>
    <p:sldId id="306" r:id="rId15"/>
    <p:sldId id="307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E59"/>
    <a:srgbClr val="221F3A"/>
    <a:srgbClr val="85ADC6"/>
    <a:srgbClr val="C5C6DC"/>
    <a:srgbClr val="BEB3C4"/>
    <a:srgbClr val="3E5D95"/>
    <a:srgbClr val="85ADD0"/>
    <a:srgbClr val="020F2B"/>
    <a:srgbClr val="001132"/>
    <a:srgbClr val="050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32" y="66"/>
      </p:cViewPr>
      <p:guideLst>
        <p:guide orient="horz" pos="2160"/>
        <p:guide pos="38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DE055-9E88-4F6D-8827-9686AC353F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FE4FC-F35B-4EED-BC31-62607ABF6C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83846-01E0-4B9F-8F7A-BC38E3D5B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CC2EB-85C0-4D4D-8CA2-A255F55FD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8.png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8.png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动物, 蛋糕, 张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63556" r="41729" b="4222"/>
          <a:stretch>
            <a:fillRect/>
          </a:stretch>
        </p:blipFill>
        <p:spPr>
          <a:xfrm>
            <a:off x="212868" y="4359132"/>
            <a:ext cx="2743200" cy="2209800"/>
          </a:xfrm>
          <a:custGeom>
            <a:avLst/>
            <a:gdLst>
              <a:gd name="connsiteX0" fmla="*/ 0 w 2743200"/>
              <a:gd name="connsiteY0" fmla="*/ 0 h 2209800"/>
              <a:gd name="connsiteX1" fmla="*/ 2743200 w 2743200"/>
              <a:gd name="connsiteY1" fmla="*/ 0 h 2209800"/>
              <a:gd name="connsiteX2" fmla="*/ 2743200 w 2743200"/>
              <a:gd name="connsiteY2" fmla="*/ 2209800 h 2209800"/>
              <a:gd name="connsiteX3" fmla="*/ 0 w 2743200"/>
              <a:gd name="connsiteY3" fmla="*/ 2209800 h 2209800"/>
              <a:gd name="connsiteX4" fmla="*/ 0 w 274320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209800">
                <a:moveTo>
                  <a:pt x="0" y="0"/>
                </a:moveTo>
                <a:lnTo>
                  <a:pt x="2743200" y="0"/>
                </a:lnTo>
                <a:lnTo>
                  <a:pt x="27432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动物, 蛋糕, 张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79654" y="15240"/>
            <a:ext cx="5527548" cy="6858000"/>
          </a:xfrm>
          <a:custGeom>
            <a:avLst/>
            <a:gdLst>
              <a:gd name="connsiteX0" fmla="*/ 0 w 5527548"/>
              <a:gd name="connsiteY0" fmla="*/ 0 h 6858000"/>
              <a:gd name="connsiteX1" fmla="*/ 5527548 w 5527548"/>
              <a:gd name="connsiteY1" fmla="*/ 0 h 6858000"/>
              <a:gd name="connsiteX2" fmla="*/ 5527548 w 5527548"/>
              <a:gd name="connsiteY2" fmla="*/ 6858000 h 6858000"/>
              <a:gd name="connsiteX3" fmla="*/ 0 w 5527548"/>
              <a:gd name="connsiteY3" fmla="*/ 6858000 h 6858000"/>
              <a:gd name="connsiteX4" fmla="*/ 0 w 5527548"/>
              <a:gd name="connsiteY4" fmla="*/ 0 h 6858000"/>
              <a:gd name="connsiteX5" fmla="*/ 477774 w 5527548"/>
              <a:gd name="connsiteY5" fmla="*/ 4358640 h 6858000"/>
              <a:gd name="connsiteX6" fmla="*/ 477774 w 5527548"/>
              <a:gd name="connsiteY6" fmla="*/ 6568440 h 6858000"/>
              <a:gd name="connsiteX7" fmla="*/ 3220974 w 5527548"/>
              <a:gd name="connsiteY7" fmla="*/ 6568440 h 6858000"/>
              <a:gd name="connsiteX8" fmla="*/ 3220974 w 5527548"/>
              <a:gd name="connsiteY8" fmla="*/ 4358640 h 6858000"/>
              <a:gd name="connsiteX9" fmla="*/ 477774 w 5527548"/>
              <a:gd name="connsiteY9" fmla="*/ 43586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27548" h="6858000">
                <a:moveTo>
                  <a:pt x="0" y="0"/>
                </a:moveTo>
                <a:lnTo>
                  <a:pt x="5527548" y="0"/>
                </a:lnTo>
                <a:lnTo>
                  <a:pt x="5527548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477774" y="4358640"/>
                </a:moveTo>
                <a:lnTo>
                  <a:pt x="477774" y="6568440"/>
                </a:lnTo>
                <a:lnTo>
                  <a:pt x="3220974" y="6568440"/>
                </a:lnTo>
                <a:lnTo>
                  <a:pt x="3220974" y="4358640"/>
                </a:lnTo>
                <a:lnTo>
                  <a:pt x="477774" y="4358640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4888865" y="1877695"/>
            <a:ext cx="6415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北方行书" panose="02010609000101010101" pitchFamily="49" charset="-122"/>
                <a:ea typeface="北方行书" panose="02010609000101010101" pitchFamily="49" charset="-122"/>
              </a:rPr>
              <a:t>thesing</a:t>
            </a:r>
            <a:r>
              <a:rPr lang="en-US" altLang="zh-CN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北方行书" panose="02010609000101010101" pitchFamily="49" charset="-122"/>
                <a:ea typeface="北方行书" panose="02010609000101010101" pitchFamily="49" charset="-122"/>
              </a:rPr>
              <a:t>--12</a:t>
            </a:r>
            <a:r>
              <a:rPr lang="zh-CN" alt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北方行书" panose="02010609000101010101" pitchFamily="49" charset="-122"/>
                <a:ea typeface="北方行书" panose="02010609000101010101" pitchFamily="49" charset="-122"/>
              </a:rPr>
              <a:t>组</a:t>
            </a:r>
            <a:endParaRPr lang="zh-CN" alt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11831" y="3269436"/>
            <a:ext cx="55601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lackadder ITC" panose="04020505051007020D02" pitchFamily="82" charset="0"/>
              </a:rPr>
              <a:t> </a:t>
            </a:r>
            <a:endParaRPr lang="en-US" altLang="zh-CN" dirty="0">
              <a:latin typeface="Blackadder ITC" panose="04020505051007020D02" pitchFamily="82" charset="0"/>
            </a:endParaRPr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274458" y="3392908"/>
            <a:ext cx="38788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汇报人：周学豪</a:t>
            </a:r>
            <a:endParaRPr lang="en-US" altLang="zh-CN" sz="28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76490" y="4359275"/>
            <a:ext cx="2230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小组成员：</a:t>
            </a:r>
            <a:endParaRPr lang="zh-CN" altLang="en-US"/>
          </a:p>
          <a:p>
            <a:r>
              <a:rPr lang="zh-CN" altLang="en-US"/>
              <a:t>                 李世东升</a:t>
            </a:r>
            <a:endParaRPr lang="zh-CN" altLang="en-US"/>
          </a:p>
          <a:p>
            <a:r>
              <a:rPr lang="zh-CN" altLang="en-US"/>
              <a:t>                 陈柳琴</a:t>
            </a:r>
            <a:endParaRPr lang="zh-CN" altLang="en-US"/>
          </a:p>
          <a:p>
            <a:r>
              <a:rPr lang="en-US" altLang="zh-CN"/>
              <a:t>	   </a:t>
            </a:r>
            <a:r>
              <a:rPr lang="zh-CN" altLang="en-US"/>
              <a:t>周学豪</a:t>
            </a:r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   </a:t>
            </a:r>
            <a:r>
              <a:rPr lang="zh-CN" altLang="en-US"/>
              <a:t>范博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96871" y="176609"/>
            <a:ext cx="42032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spc="600" dirty="0"/>
              <a:t>教师出题</a:t>
            </a:r>
            <a:endParaRPr lang="zh-CN" sz="4000" spc="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370" y="1161415"/>
            <a:ext cx="6537960" cy="5173980"/>
          </a:xfrm>
          <a:prstGeom prst="rect">
            <a:avLst/>
          </a:prstGeom>
        </p:spPr>
      </p:pic>
      <p:sp>
        <p:nvSpPr>
          <p:cNvPr id="6" name="矩形: 圆角 3"/>
          <p:cNvSpPr/>
          <p:nvPr/>
        </p:nvSpPr>
        <p:spPr>
          <a:xfrm>
            <a:off x="892375" y="1161352"/>
            <a:ext cx="280219" cy="49112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: 圆角 13"/>
          <p:cNvSpPr/>
          <p:nvPr/>
        </p:nvSpPr>
        <p:spPr>
          <a:xfrm>
            <a:off x="896054" y="1168728"/>
            <a:ext cx="283903" cy="3281517"/>
          </a:xfrm>
          <a:prstGeom prst="roundRect">
            <a:avLst>
              <a:gd name="adj" fmla="val 50000"/>
            </a:avLst>
          </a:prstGeom>
          <a:solidFill>
            <a:srgbClr val="85A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3895" y="3903673"/>
            <a:ext cx="796412" cy="796412"/>
          </a:xfrm>
          <a:prstGeom prst="ellipse">
            <a:avLst/>
          </a:prstGeom>
          <a:solidFill>
            <a:srgbClr val="85A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: 圆角 5"/>
          <p:cNvSpPr/>
          <p:nvPr/>
        </p:nvSpPr>
        <p:spPr>
          <a:xfrm>
            <a:off x="9859537" y="1315656"/>
            <a:ext cx="280219" cy="49112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: 圆角 15"/>
          <p:cNvSpPr/>
          <p:nvPr/>
        </p:nvSpPr>
        <p:spPr>
          <a:xfrm>
            <a:off x="9881649" y="1337780"/>
            <a:ext cx="239670" cy="4181169"/>
          </a:xfrm>
          <a:prstGeom prst="roundRect">
            <a:avLst>
              <a:gd name="adj" fmla="val 50000"/>
            </a:avLst>
          </a:prstGeom>
          <a:solidFill>
            <a:srgbClr val="020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1440" y="5073957"/>
            <a:ext cx="796412" cy="796412"/>
          </a:xfrm>
          <a:prstGeom prst="ellipse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b="20215"/>
          <a:stretch>
            <a:fillRect/>
          </a:stretch>
        </p:blipFill>
        <p:spPr>
          <a:xfrm>
            <a:off x="6825706" y="8588"/>
            <a:ext cx="5366294" cy="68494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0199" y="2598003"/>
            <a:ext cx="60615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产品设计</a:t>
            </a:r>
            <a:endParaRPr lang="zh-CN" altLang="en-US" sz="4800" spc="6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0309" y="1859340"/>
            <a:ext cx="4763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latin typeface="Brush Script MT" panose="03060802040406070304" pitchFamily="66" charset="0"/>
                <a:ea typeface="北方行书" panose="02010609000101010101" pitchFamily="49" charset="-122"/>
              </a:rPr>
              <a:t>PART THREE </a:t>
            </a:r>
            <a:endParaRPr lang="zh-CN" altLang="en-US" sz="4400" b="1" spc="600" dirty="0">
              <a:latin typeface="Brush Script MT" panose="03060802040406070304" pitchFamily="66" charset="0"/>
              <a:ea typeface="北方行书" panose="0201060900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/>
          <a:stretch>
            <a:fillRect/>
          </a:stretch>
        </p:blipFill>
        <p:spPr>
          <a:xfrm>
            <a:off x="0" y="0"/>
            <a:ext cx="123658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" y="563880"/>
            <a:ext cx="10774680" cy="56388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67393" y="1174936"/>
            <a:ext cx="3957627" cy="1936554"/>
            <a:chOff x="2161233" y="1237774"/>
            <a:chExt cx="3957627" cy="1936554"/>
          </a:xfrm>
        </p:grpSpPr>
        <p:sp>
          <p:nvSpPr>
            <p:cNvPr id="18" name="文本框 17"/>
            <p:cNvSpPr txBox="1"/>
            <p:nvPr/>
          </p:nvSpPr>
          <p:spPr>
            <a:xfrm>
              <a:off x="2161233" y="123777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设计理念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61376" y="1697953"/>
              <a:ext cx="395748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UI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设计简洁而不失华丽，关注用户体验和实际应用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本系统采用C/S架构，包含教师出题、学生选题、学院审题、学院安排毕业答辩流程等功能，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83260" y="1236036"/>
            <a:ext cx="3995092" cy="1102799"/>
            <a:chOff x="2123768" y="1240314"/>
            <a:chExt cx="3995092" cy="1102799"/>
          </a:xfrm>
        </p:grpSpPr>
        <p:sp>
          <p:nvSpPr>
            <p:cNvPr id="22" name="文本框 21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功能抽取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61376" y="1697953"/>
              <a:ext cx="395748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教师出题、学生选题、学院审题、学院安排毕业答辩流程等功能</a:t>
              </a:r>
              <a:endParaRPr kern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30071" y="3613476"/>
            <a:ext cx="3995092" cy="825939"/>
            <a:chOff x="2123768" y="1240314"/>
            <a:chExt cx="3995092" cy="825939"/>
          </a:xfrm>
        </p:grpSpPr>
        <p:sp>
          <p:nvSpPr>
            <p:cNvPr id="25" name="文本框 24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logo</a:t>
              </a:r>
              <a:endParaRPr lang="en-US" altLang="zh-CN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61376" y="1697953"/>
              <a:ext cx="395748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kern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83260" y="3613470"/>
            <a:ext cx="3995092" cy="908489"/>
            <a:chOff x="2123768" y="1240314"/>
            <a:chExt cx="3995092" cy="908489"/>
          </a:xfrm>
        </p:grpSpPr>
        <p:sp>
          <p:nvSpPr>
            <p:cNvPr id="28" name="文本框 27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界面原型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61376" y="1697953"/>
              <a:ext cx="3957484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见</a:t>
              </a:r>
              <a:r>
                <a:rPr lang="en-US" altLang="zh-CN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RP</a:t>
              </a:r>
              <a:endParaRPr lang="en-US" altLang="zh-CN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" name="图片 1" descr="thesing-logo-v-wh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65" y="4251325"/>
            <a:ext cx="2028825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b="20215"/>
          <a:stretch>
            <a:fillRect/>
          </a:stretch>
        </p:blipFill>
        <p:spPr>
          <a:xfrm>
            <a:off x="6825706" y="8588"/>
            <a:ext cx="5366294" cy="68494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0199" y="2598003"/>
            <a:ext cx="60615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人员职能及分工</a:t>
            </a:r>
            <a:endParaRPr lang="zh-CN" altLang="en-US" sz="4800" spc="6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0309" y="1859340"/>
            <a:ext cx="4763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latin typeface="Brush Script MT" panose="03060802040406070304" pitchFamily="66" charset="0"/>
                <a:ea typeface="北方行书" panose="02010609000101010101" pitchFamily="49" charset="-122"/>
              </a:rPr>
              <a:t>PART FOUR</a:t>
            </a:r>
            <a:endParaRPr lang="zh-CN" altLang="en-US" sz="4400" b="1" spc="600" dirty="0">
              <a:latin typeface="Brush Script MT" panose="03060802040406070304" pitchFamily="66" charset="0"/>
              <a:ea typeface="北方行书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6980" y="4076700"/>
            <a:ext cx="4110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李世东升：项目经理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38400" y="4618990"/>
            <a:ext cx="2202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陈柳琴  ：设计专员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36980" y="5180330"/>
            <a:ext cx="2202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周学豪  ：技术专员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6980" y="5709285"/>
            <a:ext cx="222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范  博    ：技术专员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/>
          <a:stretch>
            <a:fillRect/>
          </a:stretch>
        </p:blipFill>
        <p:spPr>
          <a:xfrm>
            <a:off x="0" y="0"/>
            <a:ext cx="123658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" y="563880"/>
            <a:ext cx="10774680" cy="56388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97280" y="155448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97280" y="443484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271260" y="163830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71260" y="451866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游戏控制器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632" y="4558351"/>
            <a:ext cx="736320" cy="736320"/>
          </a:xfrm>
          <a:prstGeom prst="rect">
            <a:avLst/>
          </a:prstGeom>
        </p:spPr>
      </p:pic>
      <p:pic>
        <p:nvPicPr>
          <p:cNvPr id="13" name="图形 12" descr="耳塞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840" y="4518660"/>
            <a:ext cx="736320" cy="736320"/>
          </a:xfrm>
          <a:prstGeom prst="rect">
            <a:avLst/>
          </a:prstGeom>
        </p:spPr>
      </p:pic>
      <p:pic>
        <p:nvPicPr>
          <p:cNvPr id="15" name="图形 14" descr="耳机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9820" y="1697953"/>
            <a:ext cx="736320" cy="736320"/>
          </a:xfrm>
          <a:prstGeom prst="rect">
            <a:avLst/>
          </a:prstGeom>
        </p:spPr>
      </p:pic>
      <p:pic>
        <p:nvPicPr>
          <p:cNvPr id="17" name="图形 16" descr="唱片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5840" y="1638300"/>
            <a:ext cx="736320" cy="73632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067393" y="1174936"/>
            <a:ext cx="3957627" cy="2213414"/>
            <a:chOff x="2161233" y="1237774"/>
            <a:chExt cx="3957627" cy="2213414"/>
          </a:xfrm>
        </p:grpSpPr>
        <p:sp>
          <p:nvSpPr>
            <p:cNvPr id="18" name="文本框 17"/>
            <p:cNvSpPr txBox="1"/>
            <p:nvPr/>
          </p:nvSpPr>
          <p:spPr>
            <a:xfrm>
              <a:off x="2161233" y="123777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李世东升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61376" y="1697953"/>
              <a:ext cx="3957484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分析项目用例元素，活动图关系，使用</a:t>
              </a:r>
              <a:r>
                <a:rPr lang="en-US" altLang="zh-CN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UML</a:t>
              </a:r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画负责人用例图，设计睿智系统界面样式，设计实现员工界面功能界面，整合系统总界面。负责软件设计阶段总设计师，分配设计任务，编程实现负责人功能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83260" y="1236036"/>
            <a:ext cx="3995092" cy="2210874"/>
            <a:chOff x="2123768" y="1240314"/>
            <a:chExt cx="3995092" cy="2210874"/>
          </a:xfrm>
        </p:grpSpPr>
        <p:sp>
          <p:nvSpPr>
            <p:cNvPr id="22" name="文本框 21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陈柳琴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61376" y="1697953"/>
              <a:ext cx="3957484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协同经理工作</a:t>
              </a:r>
              <a:r>
                <a:rPr lang="zh-CN" altLang="en-US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，使用</a:t>
              </a:r>
              <a:r>
                <a:rPr lang="en-US" altLang="zh-CN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UML</a:t>
              </a:r>
              <a:r>
                <a:rPr lang="zh-CN" altLang="en-US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画人事经理用例图，活动图。设计实现登陆界面和部门负责人相应功能界面，做答辩</a:t>
              </a:r>
              <a:r>
                <a:rPr lang="en-US" altLang="zh-CN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。完成人事经理设计阶段任务，编程实现人事经理功能。担任测试组长</a:t>
              </a:r>
              <a:endParaRPr lang="zh-CN" altLang="en-US" kern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30071" y="3613476"/>
            <a:ext cx="3995092" cy="2210874"/>
            <a:chOff x="2123768" y="1240314"/>
            <a:chExt cx="3995092" cy="2210874"/>
          </a:xfrm>
        </p:grpSpPr>
        <p:sp>
          <p:nvSpPr>
            <p:cNvPr id="25" name="文本框 24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周学豪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61376" y="1697953"/>
              <a:ext cx="3957484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协同组长工作，使用</a:t>
              </a:r>
              <a:r>
                <a:rPr lang="en-US" altLang="zh-CN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UML</a:t>
              </a:r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画员工和员工用例图以及考勤和奖惩活动图，设计实现人事经理考勤系统相应功能界面，撰写软件实现规约。完成员工设计阶段任务，编程实现员工功能，测试软件，撰写测试文档</a:t>
              </a:r>
              <a:endParaRPr lang="zh-CN" altLang="en-US" kern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83260" y="3613470"/>
            <a:ext cx="3995092" cy="2347399"/>
            <a:chOff x="2123768" y="1240314"/>
            <a:chExt cx="3995092" cy="2347399"/>
          </a:xfrm>
        </p:grpSpPr>
        <p:sp>
          <p:nvSpPr>
            <p:cNvPr id="28" name="文本框 27"/>
            <p:cNvSpPr txBox="1"/>
            <p:nvPr/>
          </p:nvSpPr>
          <p:spPr>
            <a:xfrm>
              <a:off x="2123768" y="1240314"/>
              <a:ext cx="2669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i="1" kern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范博</a:t>
              </a:r>
              <a:endParaRPr lang="zh-CN" altLang="en-US" sz="2800" b="1" i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61376" y="1697953"/>
              <a:ext cx="3957484" cy="188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defRPr/>
              </a:pPr>
              <a:r>
                <a:rPr lang="zh-CN" altLang="en-US" kern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协同组长工作</a:t>
              </a:r>
              <a:r>
                <a:rPr lang="zh-CN" altLang="en-US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，使用</a:t>
              </a:r>
              <a:r>
                <a:rPr lang="en-US" altLang="zh-CN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UML</a:t>
              </a:r>
              <a:r>
                <a:rPr lang="zh-CN" altLang="en-US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画部门负责人活动图，设计睿智系统界面样式，设计实现人事经理奖惩管理系统相应功能界面，撰写软件需求规约。完成部门负责人设计阶段任务</a:t>
              </a:r>
              <a:endParaRPr lang="zh-CN" altLang="en-US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动物, 蛋糕, 张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63556" r="41729" b="4222"/>
          <a:stretch>
            <a:fillRect/>
          </a:stretch>
        </p:blipFill>
        <p:spPr>
          <a:xfrm>
            <a:off x="212868" y="4359132"/>
            <a:ext cx="2743200" cy="2209800"/>
          </a:xfrm>
          <a:custGeom>
            <a:avLst/>
            <a:gdLst>
              <a:gd name="connsiteX0" fmla="*/ 0 w 2743200"/>
              <a:gd name="connsiteY0" fmla="*/ 0 h 2209800"/>
              <a:gd name="connsiteX1" fmla="*/ 2743200 w 2743200"/>
              <a:gd name="connsiteY1" fmla="*/ 0 h 2209800"/>
              <a:gd name="connsiteX2" fmla="*/ 2743200 w 2743200"/>
              <a:gd name="connsiteY2" fmla="*/ 2209800 h 2209800"/>
              <a:gd name="connsiteX3" fmla="*/ 0 w 2743200"/>
              <a:gd name="connsiteY3" fmla="*/ 2209800 h 2209800"/>
              <a:gd name="connsiteX4" fmla="*/ 0 w 274320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209800">
                <a:moveTo>
                  <a:pt x="0" y="0"/>
                </a:moveTo>
                <a:lnTo>
                  <a:pt x="2743200" y="0"/>
                </a:lnTo>
                <a:lnTo>
                  <a:pt x="27432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任意多边形: 形状 20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动物, 蛋糕, 张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79654" y="15240"/>
            <a:ext cx="5527548" cy="6858000"/>
          </a:xfrm>
          <a:custGeom>
            <a:avLst/>
            <a:gdLst>
              <a:gd name="connsiteX0" fmla="*/ 0 w 5527548"/>
              <a:gd name="connsiteY0" fmla="*/ 0 h 6858000"/>
              <a:gd name="connsiteX1" fmla="*/ 5527548 w 5527548"/>
              <a:gd name="connsiteY1" fmla="*/ 0 h 6858000"/>
              <a:gd name="connsiteX2" fmla="*/ 5527548 w 5527548"/>
              <a:gd name="connsiteY2" fmla="*/ 6858000 h 6858000"/>
              <a:gd name="connsiteX3" fmla="*/ 0 w 5527548"/>
              <a:gd name="connsiteY3" fmla="*/ 6858000 h 6858000"/>
              <a:gd name="connsiteX4" fmla="*/ 0 w 5527548"/>
              <a:gd name="connsiteY4" fmla="*/ 0 h 6858000"/>
              <a:gd name="connsiteX5" fmla="*/ 477774 w 5527548"/>
              <a:gd name="connsiteY5" fmla="*/ 4358640 h 6858000"/>
              <a:gd name="connsiteX6" fmla="*/ 477774 w 5527548"/>
              <a:gd name="connsiteY6" fmla="*/ 6568440 h 6858000"/>
              <a:gd name="connsiteX7" fmla="*/ 3220974 w 5527548"/>
              <a:gd name="connsiteY7" fmla="*/ 6568440 h 6858000"/>
              <a:gd name="connsiteX8" fmla="*/ 3220974 w 5527548"/>
              <a:gd name="connsiteY8" fmla="*/ 4358640 h 6858000"/>
              <a:gd name="connsiteX9" fmla="*/ 477774 w 5527548"/>
              <a:gd name="connsiteY9" fmla="*/ 43586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27548" h="6858000">
                <a:moveTo>
                  <a:pt x="0" y="0"/>
                </a:moveTo>
                <a:lnTo>
                  <a:pt x="5527548" y="0"/>
                </a:lnTo>
                <a:lnTo>
                  <a:pt x="5527548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477774" y="4358640"/>
                </a:moveTo>
                <a:lnTo>
                  <a:pt x="477774" y="6568440"/>
                </a:lnTo>
                <a:lnTo>
                  <a:pt x="3220974" y="6568440"/>
                </a:lnTo>
                <a:lnTo>
                  <a:pt x="3220974" y="4358640"/>
                </a:lnTo>
                <a:lnTo>
                  <a:pt x="477774" y="4358640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5776451" y="2438439"/>
            <a:ext cx="641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24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谢谢观看</a:t>
            </a:r>
            <a:endParaRPr lang="zh-CN" altLang="en-US" sz="4800" spc="24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5"/>
          <p:cNvSpPr/>
          <p:nvPr/>
        </p:nvSpPr>
        <p:spPr>
          <a:xfrm>
            <a:off x="0" y="4739640"/>
            <a:ext cx="12192000" cy="2118360"/>
          </a:xfrm>
          <a:custGeom>
            <a:avLst/>
            <a:gdLst/>
            <a:ahLst/>
            <a:cxnLst/>
            <a:rect l="l" t="t" r="r" b="b"/>
            <a:pathLst>
              <a:path w="9144000" h="2304256">
                <a:moveTo>
                  <a:pt x="141834" y="0"/>
                </a:moveTo>
                <a:lnTo>
                  <a:pt x="9144000" y="0"/>
                </a:lnTo>
                <a:lnTo>
                  <a:pt x="9144000" y="2304256"/>
                </a:lnTo>
                <a:lnTo>
                  <a:pt x="141834" y="2304256"/>
                </a:lnTo>
                <a:cubicBezTo>
                  <a:pt x="92663" y="2304256"/>
                  <a:pt x="44956" y="2298403"/>
                  <a:pt x="0" y="2285480"/>
                </a:cubicBezTo>
                <a:lnTo>
                  <a:pt x="0" y="18777"/>
                </a:lnTo>
                <a:cubicBezTo>
                  <a:pt x="44956" y="5853"/>
                  <a:pt x="92663" y="0"/>
                  <a:pt x="141834" y="0"/>
                </a:cubicBezTo>
                <a:close/>
              </a:path>
            </a:pathLst>
          </a:custGeom>
          <a:gradFill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pic>
        <p:nvPicPr>
          <p:cNvPr id="12" name="图片 11" descr="图片包含 树, 户外, 天空&#10;&#10;已生成极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966587" y="-749633"/>
            <a:ext cx="4868433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4667" y="142123"/>
            <a:ext cx="18877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4800" spc="12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目录</a:t>
            </a:r>
            <a:endParaRPr lang="zh-CN" altLang="en-US" sz="4800" spc="12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18381431">
            <a:off x="-504000" y="2772000"/>
            <a:ext cx="431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/>
              <a:t>项目介绍</a:t>
            </a:r>
            <a:endParaRPr lang="zh-CN" altLang="en-US" sz="2800" b="1" spc="600" dirty="0"/>
          </a:p>
        </p:txBody>
      </p:sp>
      <p:sp>
        <p:nvSpPr>
          <p:cNvPr id="13" name="矩形 12"/>
          <p:cNvSpPr/>
          <p:nvPr/>
        </p:nvSpPr>
        <p:spPr>
          <a:xfrm>
            <a:off x="0" y="4739640"/>
            <a:ext cx="7253761" cy="2118360"/>
          </a:xfrm>
          <a:prstGeom prst="rect">
            <a:avLst/>
          </a:prstGeom>
          <a:gradFill>
            <a:gsLst>
              <a:gs pos="0">
                <a:srgbClr val="18635C">
                  <a:alpha val="20000"/>
                </a:srgbClr>
              </a:gs>
              <a:gs pos="99115">
                <a:srgbClr val="001132">
                  <a:alpha val="10000"/>
                </a:srgbClr>
              </a:gs>
              <a:gs pos="60000">
                <a:srgbClr val="0C2C37">
                  <a:alpha val="2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52697" y="4758921"/>
            <a:ext cx="4341903" cy="2118360"/>
          </a:xfrm>
          <a:prstGeom prst="rect">
            <a:avLst/>
          </a:prstGeom>
          <a:solidFill>
            <a:srgbClr val="020F2B">
              <a:alpha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 rot="18381431">
            <a:off x="1440000" y="2772000"/>
            <a:ext cx="431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spc="600" dirty="0"/>
              <a:t>需求分析</a:t>
            </a:r>
            <a:endParaRPr lang="zh-CN" altLang="en-US" sz="2800" b="1" spc="600" dirty="0"/>
          </a:p>
        </p:txBody>
      </p:sp>
      <p:sp>
        <p:nvSpPr>
          <p:cNvPr id="6" name="文本框 5"/>
          <p:cNvSpPr txBox="1"/>
          <p:nvPr/>
        </p:nvSpPr>
        <p:spPr>
          <a:xfrm rot="18381431">
            <a:off x="3420000" y="2772000"/>
            <a:ext cx="431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/>
              <a:t>产品设计</a:t>
            </a:r>
            <a:endParaRPr lang="zh-CN" altLang="en-US" sz="2800" b="1" spc="600" dirty="0"/>
          </a:p>
        </p:txBody>
      </p:sp>
      <p:sp>
        <p:nvSpPr>
          <p:cNvPr id="8" name="文本框 7"/>
          <p:cNvSpPr txBox="1"/>
          <p:nvPr/>
        </p:nvSpPr>
        <p:spPr>
          <a:xfrm rot="18381431">
            <a:off x="5724000" y="2772000"/>
            <a:ext cx="431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ym typeface="+mn-ea"/>
              </a:rPr>
              <a:t>人员职能及分工</a:t>
            </a:r>
            <a:endParaRPr lang="zh-CN" altLang="en-US" sz="2800" b="1" spc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b="20215"/>
          <a:stretch>
            <a:fillRect/>
          </a:stretch>
        </p:blipFill>
        <p:spPr>
          <a:xfrm>
            <a:off x="6825706" y="8588"/>
            <a:ext cx="5366294" cy="68494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0199" y="2598003"/>
            <a:ext cx="60615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项目介绍</a:t>
            </a:r>
            <a:endParaRPr lang="zh-CN" altLang="en-US" sz="4800" spc="6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0309" y="3429000"/>
            <a:ext cx="57813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Blackadder ITC" panose="04020505051007020D02" pitchFamily="82" charset="0"/>
              </a:rPr>
              <a:t>优化毕业设计流程，实现毕业设计过程管理的自动化，实现毕业设计管理的无纸化，最大限度的节约资源。</a:t>
            </a:r>
            <a:endParaRPr lang="en-US" altLang="zh-CN" dirty="0">
              <a:latin typeface="Blackadder ITC" panose="04020505051007020D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0309" y="1859340"/>
            <a:ext cx="4763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latin typeface="Brush Script MT" panose="03060802040406070304" pitchFamily="66" charset="0"/>
                <a:ea typeface="北方行书" panose="02010609000101010101" pitchFamily="49" charset="-122"/>
              </a:rPr>
              <a:t>PART ONE</a:t>
            </a:r>
            <a:endParaRPr lang="zh-CN" altLang="en-US" sz="4400" b="1" spc="600" dirty="0">
              <a:latin typeface="Brush Script MT" panose="03060802040406070304" pitchFamily="66" charset="0"/>
              <a:ea typeface="北方行书" panose="0201060900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/>
          <a:stretch>
            <a:fillRect/>
          </a:stretch>
        </p:blipFill>
        <p:spPr>
          <a:xfrm>
            <a:off x="0" y="0"/>
            <a:ext cx="123658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" y="601980"/>
            <a:ext cx="10774680" cy="56388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4745" y="237617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97280" y="443484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212840" y="237617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71260" y="4518660"/>
            <a:ext cx="853440" cy="853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游戏控制器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632" y="4558351"/>
            <a:ext cx="736320" cy="736320"/>
          </a:xfrm>
          <a:prstGeom prst="rect">
            <a:avLst/>
          </a:prstGeom>
        </p:spPr>
      </p:pic>
      <p:pic>
        <p:nvPicPr>
          <p:cNvPr id="13" name="图形 12" descr="耳塞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840" y="4518660"/>
            <a:ext cx="736320" cy="736320"/>
          </a:xfrm>
          <a:prstGeom prst="rect">
            <a:avLst/>
          </a:prstGeom>
        </p:spPr>
      </p:pic>
      <p:pic>
        <p:nvPicPr>
          <p:cNvPr id="15" name="图形 14" descr="耳机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1400" y="2387563"/>
            <a:ext cx="736320" cy="736320"/>
          </a:xfrm>
          <a:prstGeom prst="rect">
            <a:avLst/>
          </a:prstGeom>
        </p:spPr>
      </p:pic>
      <p:pic>
        <p:nvPicPr>
          <p:cNvPr id="17" name="图形 16" descr="唱片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4260" y="2434590"/>
            <a:ext cx="736320" cy="73632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950553" y="1975671"/>
            <a:ext cx="3995092" cy="1102799"/>
            <a:chOff x="2123768" y="1240314"/>
            <a:chExt cx="3995092" cy="1102799"/>
          </a:xfrm>
        </p:grpSpPr>
        <p:sp>
          <p:nvSpPr>
            <p:cNvPr id="18" name="文本框 17"/>
            <p:cNvSpPr txBox="1"/>
            <p:nvPr/>
          </p:nvSpPr>
          <p:spPr>
            <a:xfrm>
              <a:off x="2123768" y="1240314"/>
              <a:ext cx="266945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学生</a:t>
              </a:r>
              <a:endParaRPr lang="zh-CN" altLang="en-US" sz="2400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61376" y="1697953"/>
              <a:ext cx="395748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/>
                <a:t>学生用户的选题，查看成绩，修改个人信息、提交文档等功能 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83403" y="1975176"/>
            <a:ext cx="3957484" cy="1011994"/>
            <a:chOff x="2123911" y="851694"/>
            <a:chExt cx="3957484" cy="1011994"/>
          </a:xfrm>
        </p:grpSpPr>
        <p:sp>
          <p:nvSpPr>
            <p:cNvPr id="22" name="文本框 21"/>
            <p:cNvSpPr txBox="1"/>
            <p:nvPr/>
          </p:nvSpPr>
          <p:spPr>
            <a:xfrm>
              <a:off x="2161233" y="851694"/>
              <a:ext cx="266945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教师</a:t>
              </a:r>
              <a:endParaRPr lang="zh-CN" altLang="en-US" sz="2400" b="1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23911" y="1495388"/>
              <a:ext cx="395748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/>
                <a:t>教师出题、教师评分等功能</a:t>
              </a:r>
              <a:endParaRPr lang="en-US" altLang="zh-CN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67536" y="4032576"/>
            <a:ext cx="3995092" cy="825939"/>
            <a:chOff x="2123768" y="1240314"/>
            <a:chExt cx="3995092" cy="825939"/>
          </a:xfrm>
        </p:grpSpPr>
        <p:sp>
          <p:nvSpPr>
            <p:cNvPr id="25" name="文本框 24"/>
            <p:cNvSpPr txBox="1"/>
            <p:nvPr/>
          </p:nvSpPr>
          <p:spPr>
            <a:xfrm>
              <a:off x="2123768" y="1240314"/>
              <a:ext cx="266945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400" b="1" dirty="0"/>
                <a:t>学院管理员</a:t>
              </a:r>
              <a:endParaRPr lang="zh-CN" sz="2400" b="1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61376" y="1697953"/>
              <a:ext cx="395748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/>
                <a:t>制定日程、审题等功能</a:t>
              </a:r>
              <a:endParaRPr lang="en-US" altLang="zh-CN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83260" y="4073210"/>
            <a:ext cx="3995092" cy="825939"/>
            <a:chOff x="2123768" y="1240314"/>
            <a:chExt cx="3995092" cy="825939"/>
          </a:xfrm>
        </p:grpSpPr>
        <p:sp>
          <p:nvSpPr>
            <p:cNvPr id="28" name="文本框 27"/>
            <p:cNvSpPr txBox="1"/>
            <p:nvPr/>
          </p:nvSpPr>
          <p:spPr>
            <a:xfrm>
              <a:off x="2123768" y="1240314"/>
              <a:ext cx="266945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校方</a:t>
              </a:r>
              <a:endParaRPr lang="zh-CN" altLang="en-US" sz="2400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61376" y="1697953"/>
              <a:ext cx="395748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/>
                <a:t>校方发布通知、监控进度</a:t>
              </a:r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4262755" y="776605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主要功能</a:t>
            </a:r>
            <a:endParaRPr lang="zh-CN" altLang="en-US" sz="7200" b="1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b="20215"/>
          <a:stretch>
            <a:fillRect/>
          </a:stretch>
        </p:blipFill>
        <p:spPr>
          <a:xfrm>
            <a:off x="6825706" y="8588"/>
            <a:ext cx="5366294" cy="68494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0199" y="2598003"/>
            <a:ext cx="60615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latin typeface="北方行书" panose="02010609000101010101" pitchFamily="49" charset="-122"/>
                <a:ea typeface="北方行书" panose="02010609000101010101" pitchFamily="49" charset="-122"/>
              </a:rPr>
              <a:t>需求分析</a:t>
            </a:r>
            <a:endParaRPr lang="zh-CN" altLang="en-US" sz="4800" spc="600" dirty="0">
              <a:latin typeface="北方行书" panose="02010609000101010101" pitchFamily="49" charset="-122"/>
              <a:ea typeface="北方行书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0309" y="1859340"/>
            <a:ext cx="4763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latin typeface="Brush Script MT" panose="03060802040406070304" pitchFamily="66" charset="0"/>
                <a:ea typeface="北方行书" panose="02010609000101010101" pitchFamily="49" charset="-122"/>
              </a:rPr>
              <a:t>PART TWO</a:t>
            </a:r>
            <a:endParaRPr lang="zh-CN" altLang="en-US" sz="4400" b="1" spc="600" dirty="0">
              <a:latin typeface="Brush Script MT" panose="03060802040406070304" pitchFamily="66" charset="0"/>
              <a:ea typeface="北方行书" panose="0201060900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060" y="2468880"/>
            <a:ext cx="4519930" cy="3266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2538730"/>
            <a:ext cx="4402455" cy="34182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73140" y="1423578"/>
            <a:ext cx="45719" cy="3967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 descr="开始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71" y="1552258"/>
            <a:ext cx="914400" cy="914400"/>
          </a:xfrm>
          <a:prstGeom prst="rect">
            <a:avLst/>
          </a:prstGeom>
        </p:spPr>
      </p:pic>
      <p:pic>
        <p:nvPicPr>
          <p:cNvPr id="6" name="图形 5" descr="结束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51" y="1552258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6415" y="891643"/>
            <a:ext cx="2757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/>
              <a:t>学生用例图</a:t>
            </a:r>
            <a:endParaRPr 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937889" y="968876"/>
            <a:ext cx="2757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3200" dirty="0"/>
              <a:t>教师用例图</a:t>
            </a:r>
            <a:endParaRPr lang="zh-CN" sz="3200" dirty="0"/>
          </a:p>
        </p:txBody>
      </p:sp>
      <p:sp>
        <p:nvSpPr>
          <p:cNvPr id="11" name="任意多边形: 形状 10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3810" y="2486660"/>
            <a:ext cx="4059555" cy="3536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73140" y="1423578"/>
            <a:ext cx="45719" cy="3967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 descr="开始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71" y="1552258"/>
            <a:ext cx="914400" cy="914400"/>
          </a:xfrm>
          <a:prstGeom prst="rect">
            <a:avLst/>
          </a:prstGeom>
        </p:spPr>
      </p:pic>
      <p:pic>
        <p:nvPicPr>
          <p:cNvPr id="6" name="图形 5" descr="结束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51" y="1552258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6415" y="891643"/>
            <a:ext cx="2757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/>
              <a:t>校方用例图</a:t>
            </a:r>
            <a:endParaRPr 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68565" y="892175"/>
            <a:ext cx="3616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3200" dirty="0"/>
              <a:t>学院管理员用例图</a:t>
            </a:r>
            <a:endParaRPr lang="zh-CN" sz="3200" dirty="0"/>
          </a:p>
        </p:txBody>
      </p:sp>
      <p:sp>
        <p:nvSpPr>
          <p:cNvPr id="11" name="任意多边形: 形状 10"/>
          <p:cNvSpPr/>
          <p:nvPr/>
        </p:nvSpPr>
        <p:spPr>
          <a:xfrm>
            <a:off x="609600" y="518160"/>
            <a:ext cx="10988040" cy="5806440"/>
          </a:xfrm>
          <a:custGeom>
            <a:avLst/>
            <a:gdLst>
              <a:gd name="connsiteX0" fmla="*/ 274320 w 10988040"/>
              <a:gd name="connsiteY0" fmla="*/ 213413 h 5806440"/>
              <a:gd name="connsiteX1" fmla="*/ 274320 w 10988040"/>
              <a:gd name="connsiteY1" fmla="*/ 5593027 h 5806440"/>
              <a:gd name="connsiteX2" fmla="*/ 10759440 w 10988040"/>
              <a:gd name="connsiteY2" fmla="*/ 5593027 h 5806440"/>
              <a:gd name="connsiteX3" fmla="*/ 10759440 w 10988040"/>
              <a:gd name="connsiteY3" fmla="*/ 213413 h 5806440"/>
              <a:gd name="connsiteX4" fmla="*/ 0 w 10988040"/>
              <a:gd name="connsiteY4" fmla="*/ 0 h 5806440"/>
              <a:gd name="connsiteX5" fmla="*/ 10988040 w 10988040"/>
              <a:gd name="connsiteY5" fmla="*/ 0 h 5806440"/>
              <a:gd name="connsiteX6" fmla="*/ 10988040 w 10988040"/>
              <a:gd name="connsiteY6" fmla="*/ 5806440 h 5806440"/>
              <a:gd name="connsiteX7" fmla="*/ 0 w 10988040"/>
              <a:gd name="connsiteY7" fmla="*/ 580644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040" h="5806440">
                <a:moveTo>
                  <a:pt x="274320" y="213413"/>
                </a:moveTo>
                <a:lnTo>
                  <a:pt x="274320" y="5593027"/>
                </a:lnTo>
                <a:lnTo>
                  <a:pt x="10759440" y="5593027"/>
                </a:lnTo>
                <a:lnTo>
                  <a:pt x="10759440" y="213413"/>
                </a:lnTo>
                <a:close/>
                <a:moveTo>
                  <a:pt x="0" y="0"/>
                </a:moveTo>
                <a:lnTo>
                  <a:pt x="10988040" y="0"/>
                </a:lnTo>
                <a:lnTo>
                  <a:pt x="10988040" y="5806440"/>
                </a:lnTo>
                <a:lnTo>
                  <a:pt x="0" y="5806440"/>
                </a:lnTo>
                <a:close/>
              </a:path>
            </a:pathLst>
          </a:custGeom>
          <a:gradFill flip="none" rotWithShape="1">
            <a:gsLst>
              <a:gs pos="0">
                <a:srgbClr val="18635C"/>
              </a:gs>
              <a:gs pos="47000">
                <a:srgbClr val="050D22"/>
              </a:gs>
              <a:gs pos="100000">
                <a:srgbClr val="001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3218815"/>
            <a:ext cx="5203190" cy="207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96871" y="176609"/>
            <a:ext cx="42032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spc="600" dirty="0"/>
              <a:t>学生选题</a:t>
            </a:r>
            <a:endParaRPr lang="zh-CN" sz="4000" spc="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795" y="808355"/>
            <a:ext cx="5185410" cy="5452110"/>
          </a:xfrm>
          <a:prstGeom prst="rect">
            <a:avLst/>
          </a:prstGeom>
        </p:spPr>
      </p:pic>
      <p:sp>
        <p:nvSpPr>
          <p:cNvPr id="6" name="矩形: 圆角 2"/>
          <p:cNvSpPr/>
          <p:nvPr/>
        </p:nvSpPr>
        <p:spPr>
          <a:xfrm>
            <a:off x="603885" y="883285"/>
            <a:ext cx="280035" cy="48412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5189" y="1810467"/>
            <a:ext cx="796412" cy="796412"/>
          </a:xfrm>
          <a:prstGeom prst="ellipse">
            <a:avLst/>
          </a:prstGeom>
          <a:solidFill>
            <a:srgbClr val="3E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12"/>
          <p:cNvSpPr/>
          <p:nvPr/>
        </p:nvSpPr>
        <p:spPr>
          <a:xfrm>
            <a:off x="618490" y="883285"/>
            <a:ext cx="265430" cy="1351915"/>
          </a:xfrm>
          <a:prstGeom prst="roundRect">
            <a:avLst>
              <a:gd name="adj" fmla="val 50000"/>
            </a:avLst>
          </a:prstGeom>
          <a:solidFill>
            <a:srgbClr val="3E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: 圆角 3"/>
          <p:cNvSpPr/>
          <p:nvPr/>
        </p:nvSpPr>
        <p:spPr>
          <a:xfrm>
            <a:off x="10380545" y="875602"/>
            <a:ext cx="280219" cy="49112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: 圆角 13"/>
          <p:cNvSpPr/>
          <p:nvPr/>
        </p:nvSpPr>
        <p:spPr>
          <a:xfrm>
            <a:off x="10384224" y="882978"/>
            <a:ext cx="283903" cy="3281517"/>
          </a:xfrm>
          <a:prstGeom prst="roundRect">
            <a:avLst>
              <a:gd name="adj" fmla="val 50000"/>
            </a:avLst>
          </a:prstGeom>
          <a:solidFill>
            <a:srgbClr val="85A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8415" y="3434408"/>
            <a:ext cx="796412" cy="796412"/>
          </a:xfrm>
          <a:prstGeom prst="ellipse">
            <a:avLst/>
          </a:prstGeom>
          <a:solidFill>
            <a:srgbClr val="85A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96871" y="176609"/>
            <a:ext cx="42032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spc="600" dirty="0"/>
              <a:t>查看成绩</a:t>
            </a:r>
            <a:endParaRPr lang="zh-CN" sz="4000" spc="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7605" y="875665"/>
            <a:ext cx="6156960" cy="5753100"/>
          </a:xfrm>
          <a:prstGeom prst="rect">
            <a:avLst/>
          </a:prstGeom>
        </p:spPr>
      </p:pic>
      <p:sp>
        <p:nvSpPr>
          <p:cNvPr id="4" name="矩形: 圆角 2"/>
          <p:cNvSpPr/>
          <p:nvPr/>
        </p:nvSpPr>
        <p:spPr>
          <a:xfrm>
            <a:off x="734096" y="883222"/>
            <a:ext cx="280219" cy="49112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48834" y="883219"/>
            <a:ext cx="265482" cy="1371605"/>
          </a:xfrm>
          <a:prstGeom prst="roundRect">
            <a:avLst>
              <a:gd name="adj" fmla="val 50000"/>
            </a:avLst>
          </a:prstGeom>
          <a:solidFill>
            <a:srgbClr val="3E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75364" y="1666957"/>
            <a:ext cx="796412" cy="796412"/>
          </a:xfrm>
          <a:prstGeom prst="ellipse">
            <a:avLst/>
          </a:prstGeom>
          <a:solidFill>
            <a:srgbClr val="3E5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: 圆角 4"/>
          <p:cNvSpPr/>
          <p:nvPr/>
        </p:nvSpPr>
        <p:spPr>
          <a:xfrm>
            <a:off x="10050509" y="905447"/>
            <a:ext cx="280219" cy="49112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792412" y="3014468"/>
            <a:ext cx="796412" cy="796412"/>
          </a:xfrm>
          <a:prstGeom prst="ellipse">
            <a:avLst/>
          </a:prstGeom>
          <a:solidFill>
            <a:srgbClr val="13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: 圆角 14"/>
          <p:cNvSpPr/>
          <p:nvPr/>
        </p:nvSpPr>
        <p:spPr>
          <a:xfrm>
            <a:off x="10039445" y="883322"/>
            <a:ext cx="269159" cy="2477734"/>
          </a:xfrm>
          <a:prstGeom prst="roundRect">
            <a:avLst>
              <a:gd name="adj" fmla="val 50000"/>
            </a:avLst>
          </a:prstGeom>
          <a:solidFill>
            <a:srgbClr val="13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0" y="952500"/>
            <a:ext cx="7063740" cy="495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0" y="952500"/>
            <a:ext cx="7063740" cy="4953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WPS 演示</Application>
  <PresentationFormat>宽屏</PresentationFormat>
  <Paragraphs>114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北方行书</vt:lpstr>
      <vt:lpstr>Blackadder ITC</vt:lpstr>
      <vt:lpstr>Calibri</vt:lpstr>
      <vt:lpstr>Brush Script MT</vt:lpstr>
      <vt:lpstr>微软雅黑</vt:lpstr>
      <vt:lpstr>Gabriola</vt:lpstr>
      <vt:lpstr>Arial Unicode MS</vt:lpstr>
      <vt:lpstr>Arial Black</vt:lpstr>
      <vt:lpstr>等线</vt:lpstr>
      <vt:lpstr>Mongolian Baiti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3392589498@qq.com</dc:creator>
  <cp:lastModifiedBy>♀萌城℡末世苍雪</cp:lastModifiedBy>
  <cp:revision>23</cp:revision>
  <dcterms:created xsi:type="dcterms:W3CDTF">2017-11-03T07:25:00Z</dcterms:created>
  <dcterms:modified xsi:type="dcterms:W3CDTF">2019-07-15T04:44:11Z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